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3"/>
  </p:notesMasterIdLst>
  <p:handoutMasterIdLst>
    <p:handoutMasterId r:id="rId14"/>
  </p:handoutMasterIdLst>
  <p:sldIdLst>
    <p:sldId id="256" r:id="rId3"/>
    <p:sldId id="968" r:id="rId4"/>
    <p:sldId id="1043" r:id="rId5"/>
    <p:sldId id="1044" r:id="rId6"/>
    <p:sldId id="1047" r:id="rId7"/>
    <p:sldId id="1048" r:id="rId8"/>
    <p:sldId id="1049" r:id="rId9"/>
    <p:sldId id="1050" r:id="rId10"/>
    <p:sldId id="1056" r:id="rId11"/>
    <p:sldId id="1054"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4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91" autoAdjust="0"/>
    <p:restoredTop sz="87186" autoAdjust="0"/>
  </p:normalViewPr>
  <p:slideViewPr>
    <p:cSldViewPr>
      <p:cViewPr varScale="1">
        <p:scale>
          <a:sx n="66" d="100"/>
          <a:sy n="66" d="100"/>
        </p:scale>
        <p:origin x="150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75" d="100"/>
          <a:sy n="75" d="100"/>
        </p:scale>
        <p:origin x="-1776"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0E40ABE-DCA6-4B7A-B1BC-961182C98C1E}" type="datetimeFigureOut">
              <a:rPr lang="en-US" smtClean="0"/>
              <a:pPr/>
              <a:t>9/15/2020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63DE9D1-BBA0-4F2C-9FA0-7B37DDC69B66}" type="slidenum">
              <a:rPr lang="en-US" smtClean="0"/>
              <a:pPr/>
              <a:t>‹#›</a:t>
            </a:fld>
            <a:endParaRPr lang="en-US"/>
          </a:p>
        </p:txBody>
      </p:sp>
    </p:spTree>
    <p:extLst>
      <p:ext uri="{BB962C8B-B14F-4D97-AF65-F5344CB8AC3E}">
        <p14:creationId xmlns:p14="http://schemas.microsoft.com/office/powerpoint/2010/main" val="824525884"/>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tif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08000B-6798-6D41-BF8C-788B3AAB590F}" type="datetimeFigureOut">
              <a:rPr lang="en-US" smtClean="0"/>
              <a:t>9/15/2020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654CA7-90ED-D44E-884F-400EFCBB802B}" type="slidenum">
              <a:rPr lang="en-US" smtClean="0"/>
              <a:t>‹#›</a:t>
            </a:fld>
            <a:endParaRPr lang="en-US"/>
          </a:p>
        </p:txBody>
      </p:sp>
    </p:spTree>
    <p:extLst>
      <p:ext uri="{BB962C8B-B14F-4D97-AF65-F5344CB8AC3E}">
        <p14:creationId xmlns:p14="http://schemas.microsoft.com/office/powerpoint/2010/main" val="115592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3352800"/>
            <a:ext cx="7772400" cy="1295400"/>
          </a:xfrm>
        </p:spPr>
        <p:txBody>
          <a:bodyPr/>
          <a:lstStyle>
            <a:lvl1pPr algn="ctr">
              <a:defRPr>
                <a:solidFill>
                  <a:srgbClr val="1F497D"/>
                </a:solidFill>
              </a:defRPr>
            </a:lvl1pPr>
          </a:lstStyle>
          <a:p>
            <a:r>
              <a:rPr lang="en-US" dirty="0"/>
              <a:t>Title of Presentation</a:t>
            </a:r>
          </a:p>
        </p:txBody>
      </p:sp>
      <p:sp>
        <p:nvSpPr>
          <p:cNvPr id="3" name="Subtitle 2"/>
          <p:cNvSpPr>
            <a:spLocks noGrp="1"/>
          </p:cNvSpPr>
          <p:nvPr>
            <p:ph type="subTitle" idx="1" hasCustomPrompt="1"/>
          </p:nvPr>
        </p:nvSpPr>
        <p:spPr>
          <a:xfrm>
            <a:off x="1371600" y="4876800"/>
            <a:ext cx="6400800" cy="762000"/>
          </a:xfrm>
        </p:spPr>
        <p:txBody>
          <a:bodyPr/>
          <a:lstStyle>
            <a:lvl1pPr marL="0" indent="0" algn="ctr">
              <a:buNone/>
              <a:defRPr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Author and Date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Title of Presentation</a:t>
            </a:r>
          </a:p>
        </p:txBody>
      </p:sp>
      <p:sp>
        <p:nvSpPr>
          <p:cNvPr id="3" name="Content Placeholder 2"/>
          <p:cNvSpPr>
            <a:spLocks noGrp="1"/>
          </p:cNvSpPr>
          <p:nvPr>
            <p:ph idx="1" hasCustomPrompt="1"/>
          </p:nvPr>
        </p:nvSpPr>
        <p:spPr/>
        <p:txBody>
          <a:bodyPr/>
          <a:lstStyle>
            <a:lvl1pPr>
              <a:defRPr baseline="0"/>
            </a:lvl1pPr>
          </a:lstStyle>
          <a:p>
            <a:pPr lvl="0"/>
            <a:r>
              <a:rPr lang="en-US" dirty="0"/>
              <a:t>Author and Date </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dirty="0"/>
              <a:t>Click to edit Master title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ctr">
              <a:defRPr sz="4000" b="1" cap="all">
                <a:solidFill>
                  <a:srgbClr val="1F497D"/>
                </a:solidFill>
              </a:defRPr>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a:t>
            </a:r>
          </a:p>
        </p:txBody>
      </p:sp>
      <p:sp>
        <p:nvSpPr>
          <p:cNvPr id="3" name="Content Placeholder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dirty="0"/>
              <a:t>Click to edit Master title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solidFill>
                  <a:srgbClr val="1F497D"/>
                </a:solidFill>
              </a:defRPr>
            </a:lvl1pPr>
          </a:lstStyle>
          <a:p>
            <a:r>
              <a:rPr lang="en-US" dirty="0"/>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lum/>
          </a:blip>
          <a:srcRect/>
          <a:stretch>
            <a:fillRect t="-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52600" y="525116"/>
            <a:ext cx="6629400" cy="617884"/>
          </a:xfrm>
          <a:prstGeom prst="rect">
            <a:avLst/>
          </a:prstGeom>
        </p:spPr>
        <p:txBody>
          <a:bodyPr vert="horz" lIns="91440" tIns="45720" rIns="91440" bIns="45720" rtlCol="0" anchor="ctr">
            <a:normAutofit/>
          </a:bodyPr>
          <a:lstStyle/>
          <a:p>
            <a:r>
              <a:rPr lang="en-US" dirty="0"/>
              <a:t>Title goes here</a:t>
            </a:r>
          </a:p>
        </p:txBody>
      </p:sp>
      <p:sp>
        <p:nvSpPr>
          <p:cNvPr id="3" name="Text Placeholder 2"/>
          <p:cNvSpPr>
            <a:spLocks noGrp="1"/>
          </p:cNvSpPr>
          <p:nvPr>
            <p:ph type="body" idx="1"/>
          </p:nvPr>
        </p:nvSpPr>
        <p:spPr>
          <a:xfrm>
            <a:off x="457200" y="1646239"/>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Lst>
  <p:txStyles>
    <p:titleStyle>
      <a:lvl1pPr algn="ctr" defTabSz="914400" rtl="0" eaLnBrk="1" latinLnBrk="0" hangingPunct="1">
        <a:spcBef>
          <a:spcPct val="0"/>
        </a:spcBef>
        <a:buNone/>
        <a:defRPr sz="3600" b="1" kern="1200" baseline="0">
          <a:solidFill>
            <a:srgbClr val="1F497D"/>
          </a:solidFill>
          <a:latin typeface="+mj-lt"/>
          <a:ea typeface="+mj-ea"/>
          <a:cs typeface="+mj-cs"/>
        </a:defRPr>
      </a:lvl1pPr>
    </p:titleStyle>
    <p:bodyStyle>
      <a:lvl1pPr marL="342900" indent="-342900" algn="l" defTabSz="914400" rtl="0" eaLnBrk="1" latinLnBrk="0" hangingPunct="1">
        <a:spcBef>
          <a:spcPct val="20000"/>
        </a:spcBef>
        <a:buClr>
          <a:schemeClr val="tx2"/>
        </a:buClr>
        <a:buSzPct val="150000"/>
        <a:buFont typeface="Arial" pitchFamily="34" charset="0"/>
        <a:buChar char="•"/>
        <a:defRPr sz="2800" kern="1200">
          <a:solidFill>
            <a:schemeClr val="tx1"/>
          </a:solidFill>
          <a:latin typeface="+mn-lt"/>
          <a:ea typeface="+mn-ea"/>
          <a:cs typeface="+mn-cs"/>
        </a:defRPr>
      </a:lvl1pPr>
      <a:lvl2pPr marL="685800" indent="-338138" algn="l" defTabSz="914400" rtl="0" eaLnBrk="1" latinLnBrk="0" hangingPunct="1">
        <a:spcBef>
          <a:spcPct val="20000"/>
        </a:spcBef>
        <a:buClr>
          <a:srgbClr val="1F497D"/>
        </a:buClr>
        <a:buSzPct val="80000"/>
        <a:buFont typeface="Arial" pitchFamily="34" charset="0"/>
        <a:buChar char="►"/>
        <a:defRPr sz="2400" kern="1200">
          <a:solidFill>
            <a:schemeClr val="tx1"/>
          </a:solidFill>
          <a:latin typeface="+mn-lt"/>
          <a:ea typeface="+mn-ea"/>
          <a:cs typeface="+mn-cs"/>
        </a:defRPr>
      </a:lvl2pPr>
      <a:lvl3pPr marL="969963" indent="-284163" algn="l" defTabSz="914400" rtl="0" eaLnBrk="1" latinLnBrk="0" hangingPunct="1">
        <a:spcBef>
          <a:spcPct val="20000"/>
        </a:spcBef>
        <a:buClr>
          <a:schemeClr val="tx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t="-2000" b="-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200400"/>
            <a:ext cx="8229600" cy="1600200"/>
          </a:xfrm>
          <a:prstGeom prst="rect">
            <a:avLst/>
          </a:prstGeom>
        </p:spPr>
        <p:txBody>
          <a:bodyPr vert="horz" lIns="91440" tIns="45720" rIns="91440" bIns="45720" rtlCol="0" anchor="ctr">
            <a:normAutofit/>
          </a:bodyPr>
          <a:lstStyle/>
          <a:p>
            <a:r>
              <a:rPr lang="en-US" dirty="0"/>
              <a:t>Title of Presentation</a:t>
            </a:r>
          </a:p>
        </p:txBody>
      </p:sp>
      <p:sp>
        <p:nvSpPr>
          <p:cNvPr id="3" name="Text Placeholder 2"/>
          <p:cNvSpPr>
            <a:spLocks noGrp="1"/>
          </p:cNvSpPr>
          <p:nvPr>
            <p:ph type="body" idx="1"/>
          </p:nvPr>
        </p:nvSpPr>
        <p:spPr>
          <a:xfrm>
            <a:off x="457200" y="4953002"/>
            <a:ext cx="8229600" cy="1173163"/>
          </a:xfrm>
          <a:prstGeom prst="rect">
            <a:avLst/>
          </a:prstGeom>
        </p:spPr>
        <p:txBody>
          <a:bodyPr vert="horz" lIns="91440" tIns="45720" rIns="91440" bIns="45720" rtlCol="0">
            <a:normAutofit/>
          </a:bodyPr>
          <a:lstStyle/>
          <a:p>
            <a:pPr lvl="0"/>
            <a:r>
              <a:rPr lang="en-US" dirty="0"/>
              <a:t>Author and Date</a:t>
            </a:r>
          </a:p>
        </p:txBody>
      </p:sp>
    </p:spTree>
  </p:cSld>
  <p:clrMap bg1="lt1" tx1="dk1" bg2="lt2" tx2="dk2" accent1="accent1" accent2="accent2" accent3="accent3" accent4="accent4" accent5="accent5" accent6="accent6" hlink="hlink" folHlink="folHlink"/>
  <p:sldLayoutIdLst>
    <p:sldLayoutId id="2147483662" r:id="rId1"/>
  </p:sldLayoutIdLst>
  <p:txStyles>
    <p:titleStyle>
      <a:lvl1pPr algn="ctr" defTabSz="914400" rtl="0" eaLnBrk="1" latinLnBrk="0" hangingPunct="1">
        <a:spcBef>
          <a:spcPct val="0"/>
        </a:spcBef>
        <a:buNone/>
        <a:defRPr sz="3600" b="1" kern="1200">
          <a:solidFill>
            <a:srgbClr val="1F497D"/>
          </a:solidFill>
          <a:latin typeface="Arial" pitchFamily="34" charset="0"/>
          <a:ea typeface="+mj-ea"/>
          <a:cs typeface="Arial" pitchFamily="34" charset="0"/>
        </a:defRPr>
      </a:lvl1pPr>
    </p:titleStyle>
    <p:bodyStyle>
      <a:lvl1pPr marL="342900" indent="-342900" algn="ctr" defTabSz="914400" rtl="0" eaLnBrk="1" latinLnBrk="0" hangingPunct="1">
        <a:spcBef>
          <a:spcPct val="20000"/>
        </a:spcBef>
        <a:buFont typeface="Arial" pitchFamily="34" charset="0"/>
        <a:buNone/>
        <a:defRPr sz="2800" b="1" kern="1200" baseline="0">
          <a:solidFill>
            <a:schemeClr val="tx1"/>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457200" y="2590800"/>
            <a:ext cx="8229600" cy="1600200"/>
          </a:xfrm>
        </p:spPr>
        <p:txBody>
          <a:bodyPr>
            <a:normAutofit fontScale="90000"/>
          </a:bodyPr>
          <a:lstStyle/>
          <a:p>
            <a:r>
              <a:rPr lang="en-US" dirty="0"/>
              <a:t>Outcome Measure Harmonization and Data Infrastructure for Patient Centered Outcomes Research in Depression</a:t>
            </a:r>
          </a:p>
        </p:txBody>
      </p:sp>
      <p:sp>
        <p:nvSpPr>
          <p:cNvPr id="5" name="Content Placeholder 4"/>
          <p:cNvSpPr>
            <a:spLocks noGrp="1"/>
          </p:cNvSpPr>
          <p:nvPr>
            <p:ph idx="1"/>
          </p:nvPr>
        </p:nvSpPr>
        <p:spPr>
          <a:xfrm>
            <a:off x="838200" y="4846639"/>
            <a:ext cx="7848600" cy="1173163"/>
          </a:xfrm>
        </p:spPr>
        <p:txBody>
          <a:bodyPr>
            <a:noAutofit/>
          </a:bodyPr>
          <a:lstStyle/>
          <a:p>
            <a:pPr marL="0" indent="0"/>
            <a:r>
              <a:rPr lang="en-US" sz="1800" dirty="0"/>
              <a:t>Proposed Draft Implementation Guide</a:t>
            </a:r>
            <a:endParaRPr lang="en-US" sz="1800" b="0" dirty="0"/>
          </a:p>
          <a:p>
            <a:pPr algn="l"/>
            <a:r>
              <a:rPr lang="en-US" sz="1800" b="0" dirty="0"/>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FB359-A1D1-E346-9E45-26A7C8746449}"/>
              </a:ext>
            </a:extLst>
          </p:cNvPr>
          <p:cNvSpPr>
            <a:spLocks noGrp="1"/>
          </p:cNvSpPr>
          <p:nvPr>
            <p:ph type="title"/>
          </p:nvPr>
        </p:nvSpPr>
        <p:spPr/>
        <p:txBody>
          <a:bodyPr>
            <a:normAutofit fontScale="90000"/>
          </a:bodyPr>
          <a:lstStyle/>
          <a:p>
            <a:r>
              <a:rPr lang="en-US" dirty="0"/>
              <a:t>Depression Outcome Measures</a:t>
            </a:r>
          </a:p>
        </p:txBody>
      </p:sp>
      <p:sp>
        <p:nvSpPr>
          <p:cNvPr id="3" name="Content Placeholder 2">
            <a:extLst>
              <a:ext uri="{FF2B5EF4-FFF2-40B4-BE49-F238E27FC236}">
                <a16:creationId xmlns:a16="http://schemas.microsoft.com/office/drawing/2014/main" id="{C3D765E5-DDA6-0043-8274-C72B13ED090B}"/>
              </a:ext>
            </a:extLst>
          </p:cNvPr>
          <p:cNvSpPr>
            <a:spLocks noGrp="1"/>
          </p:cNvSpPr>
          <p:nvPr>
            <p:ph idx="1"/>
          </p:nvPr>
        </p:nvSpPr>
        <p:spPr/>
        <p:txBody>
          <a:bodyPr>
            <a:normAutofit/>
          </a:bodyPr>
          <a:lstStyle/>
          <a:p>
            <a:pPr marL="423863">
              <a:lnSpc>
                <a:spcPct val="115000"/>
              </a:lnSpc>
              <a:spcBef>
                <a:spcPts val="0"/>
              </a:spcBef>
              <a:buSzPts val="1900"/>
              <a:buFont typeface="+mj-lt"/>
              <a:buAutoNum type="arabicPeriod"/>
            </a:pPr>
            <a:r>
              <a:rPr lang="en-US" sz="2000" dirty="0">
                <a:solidFill>
                  <a:srgbClr val="000000"/>
                </a:solidFill>
                <a:latin typeface="Calibri"/>
                <a:ea typeface="Calibri"/>
                <a:cs typeface="Calibri"/>
                <a:sym typeface="Calibri"/>
              </a:rPr>
              <a:t>All-cause mortality</a:t>
            </a:r>
          </a:p>
          <a:p>
            <a:pPr marL="423863">
              <a:lnSpc>
                <a:spcPct val="115000"/>
              </a:lnSpc>
              <a:spcBef>
                <a:spcPts val="0"/>
              </a:spcBef>
              <a:buSzPts val="1900"/>
              <a:buFont typeface="+mj-lt"/>
              <a:buAutoNum type="arabicPeriod"/>
            </a:pPr>
            <a:r>
              <a:rPr lang="en-US" sz="2000" dirty="0">
                <a:solidFill>
                  <a:srgbClr val="000000"/>
                </a:solidFill>
                <a:latin typeface="Calibri"/>
                <a:ea typeface="Calibri"/>
                <a:cs typeface="Calibri"/>
                <a:sym typeface="Calibri"/>
              </a:rPr>
              <a:t>Death from suicide</a:t>
            </a:r>
          </a:p>
          <a:p>
            <a:pPr marL="423863">
              <a:lnSpc>
                <a:spcPct val="115000"/>
              </a:lnSpc>
              <a:spcBef>
                <a:spcPts val="0"/>
              </a:spcBef>
              <a:buSzPts val="1900"/>
              <a:buFont typeface="+mj-lt"/>
              <a:buAutoNum type="arabicPeriod"/>
            </a:pPr>
            <a:r>
              <a:rPr lang="en-US" sz="2000" dirty="0">
                <a:solidFill>
                  <a:srgbClr val="000000"/>
                </a:solidFill>
                <a:latin typeface="Calibri"/>
                <a:ea typeface="Calibri"/>
                <a:cs typeface="Calibri"/>
                <a:sym typeface="Calibri"/>
              </a:rPr>
              <a:t>Improvement in Depressive Symptoms – Response</a:t>
            </a:r>
          </a:p>
          <a:p>
            <a:pPr marL="423863">
              <a:lnSpc>
                <a:spcPct val="115000"/>
              </a:lnSpc>
              <a:spcBef>
                <a:spcPts val="0"/>
              </a:spcBef>
              <a:buSzPts val="1900"/>
              <a:buFont typeface="+mj-lt"/>
              <a:buAutoNum type="arabicPeriod"/>
            </a:pPr>
            <a:r>
              <a:rPr lang="en-US" sz="2000" dirty="0">
                <a:solidFill>
                  <a:srgbClr val="000000"/>
                </a:solidFill>
                <a:latin typeface="Calibri"/>
                <a:ea typeface="Calibri"/>
                <a:cs typeface="Calibri"/>
                <a:sym typeface="Calibri"/>
              </a:rPr>
              <a:t>Improvement in Depressive Symptoms – Remission</a:t>
            </a:r>
          </a:p>
          <a:p>
            <a:pPr marL="423863">
              <a:lnSpc>
                <a:spcPct val="115000"/>
              </a:lnSpc>
              <a:spcBef>
                <a:spcPts val="0"/>
              </a:spcBef>
              <a:buSzPts val="1900"/>
              <a:buFont typeface="+mj-lt"/>
              <a:buAutoNum type="arabicPeriod"/>
            </a:pPr>
            <a:r>
              <a:rPr lang="en-US" sz="2000" dirty="0">
                <a:solidFill>
                  <a:srgbClr val="000000"/>
                </a:solidFill>
                <a:latin typeface="Calibri"/>
                <a:ea typeface="Calibri"/>
                <a:cs typeface="Calibri"/>
                <a:sym typeface="Calibri"/>
              </a:rPr>
              <a:t>Worsening in Depressive Symptoms – Recurrence</a:t>
            </a:r>
          </a:p>
          <a:p>
            <a:pPr marL="423863">
              <a:lnSpc>
                <a:spcPct val="115000"/>
              </a:lnSpc>
              <a:spcBef>
                <a:spcPts val="0"/>
              </a:spcBef>
              <a:buSzPts val="1900"/>
              <a:buFont typeface="+mj-lt"/>
              <a:buAutoNum type="arabicPeriod"/>
            </a:pPr>
            <a:r>
              <a:rPr lang="en-US" sz="2000" dirty="0">
                <a:solidFill>
                  <a:srgbClr val="000000"/>
                </a:solidFill>
                <a:latin typeface="Calibri"/>
                <a:ea typeface="Calibri"/>
                <a:cs typeface="Calibri"/>
                <a:sym typeface="Calibri"/>
              </a:rPr>
              <a:t>Adverse Events (related to depression treatment)</a:t>
            </a:r>
          </a:p>
          <a:p>
            <a:pPr marL="423863">
              <a:lnSpc>
                <a:spcPct val="115000"/>
              </a:lnSpc>
              <a:spcBef>
                <a:spcPts val="0"/>
              </a:spcBef>
              <a:buSzPts val="1900"/>
              <a:buFont typeface="+mj-lt"/>
              <a:buAutoNum type="arabicPeriod"/>
            </a:pPr>
            <a:r>
              <a:rPr lang="en-US" sz="2000" dirty="0">
                <a:solidFill>
                  <a:srgbClr val="000000"/>
                </a:solidFill>
                <a:latin typeface="Calibri"/>
                <a:ea typeface="Calibri"/>
                <a:cs typeface="Calibri"/>
                <a:sym typeface="Calibri"/>
              </a:rPr>
              <a:t>Suicide Ideation and Behavior</a:t>
            </a:r>
          </a:p>
          <a:p>
            <a:pPr marL="423863">
              <a:lnSpc>
                <a:spcPct val="115000"/>
              </a:lnSpc>
              <a:spcBef>
                <a:spcPts val="0"/>
              </a:spcBef>
              <a:buSzPts val="1900"/>
              <a:buFont typeface="+mj-lt"/>
              <a:buAutoNum type="arabicPeriod"/>
            </a:pPr>
            <a:r>
              <a:rPr lang="en-US" sz="2000" dirty="0">
                <a:solidFill>
                  <a:srgbClr val="000000"/>
                </a:solidFill>
                <a:latin typeface="Calibri"/>
                <a:ea typeface="Calibri"/>
                <a:cs typeface="Calibri"/>
                <a:sym typeface="Calibri"/>
              </a:rPr>
              <a:t>Depression-specific quality of life</a:t>
            </a:r>
          </a:p>
          <a:p>
            <a:pPr marL="423863">
              <a:lnSpc>
                <a:spcPct val="115000"/>
              </a:lnSpc>
              <a:spcBef>
                <a:spcPts val="0"/>
              </a:spcBef>
              <a:buSzPts val="1900"/>
              <a:buFont typeface="+mj-lt"/>
              <a:buAutoNum type="arabicPeriod"/>
            </a:pPr>
            <a:r>
              <a:rPr lang="en-US" sz="2000" dirty="0">
                <a:solidFill>
                  <a:srgbClr val="000000"/>
                </a:solidFill>
                <a:latin typeface="Calibri"/>
                <a:ea typeface="Calibri"/>
                <a:cs typeface="Calibri"/>
                <a:sym typeface="Calibri"/>
              </a:rPr>
              <a:t>Depression-related resource utilization</a:t>
            </a:r>
          </a:p>
          <a:p>
            <a:pPr marL="423863">
              <a:lnSpc>
                <a:spcPct val="115000"/>
              </a:lnSpc>
              <a:spcBef>
                <a:spcPts val="0"/>
              </a:spcBef>
              <a:buSzPts val="1900"/>
              <a:buFont typeface="+mj-lt"/>
              <a:buAutoNum type="arabicPeriod"/>
            </a:pPr>
            <a:r>
              <a:rPr lang="en-US" sz="2000" dirty="0">
                <a:solidFill>
                  <a:srgbClr val="000000"/>
                </a:solidFill>
                <a:latin typeface="Calibri"/>
                <a:ea typeface="Calibri"/>
                <a:cs typeface="Calibri"/>
                <a:sym typeface="Calibri"/>
              </a:rPr>
              <a:t>Work productivity</a:t>
            </a:r>
          </a:p>
          <a:p>
            <a:pPr marL="423863">
              <a:lnSpc>
                <a:spcPct val="115000"/>
              </a:lnSpc>
              <a:spcBef>
                <a:spcPts val="0"/>
              </a:spcBef>
              <a:buSzPts val="1900"/>
              <a:buFont typeface="+mj-lt"/>
              <a:buAutoNum type="arabicPeriod"/>
            </a:pPr>
            <a:endParaRPr lang="en-US" sz="2000" dirty="0">
              <a:solidFill>
                <a:srgbClr val="000000"/>
              </a:solidFill>
              <a:latin typeface="Calibri"/>
              <a:ea typeface="Calibri"/>
              <a:cs typeface="Calibri"/>
              <a:sym typeface="Calibri"/>
            </a:endParaRPr>
          </a:p>
          <a:p>
            <a:pPr marL="423863">
              <a:lnSpc>
                <a:spcPct val="115000"/>
              </a:lnSpc>
              <a:spcBef>
                <a:spcPts val="0"/>
              </a:spcBef>
              <a:buSzPts val="1900"/>
              <a:buFont typeface="+mj-lt"/>
              <a:buAutoNum type="arabicPeriod"/>
            </a:pPr>
            <a:endParaRPr lang="en-US" sz="2000" dirty="0">
              <a:solidFill>
                <a:srgbClr val="000000"/>
              </a:solidFill>
              <a:latin typeface="Calibri"/>
              <a:ea typeface="Calibri"/>
              <a:cs typeface="Calibri"/>
              <a:sym typeface="Calibri"/>
            </a:endParaRPr>
          </a:p>
          <a:p>
            <a:endParaRPr lang="en-US" sz="2000" dirty="0"/>
          </a:p>
        </p:txBody>
      </p:sp>
      <p:sp>
        <p:nvSpPr>
          <p:cNvPr id="6" name="Slide Number Placeholder 3">
            <a:extLst>
              <a:ext uri="{FF2B5EF4-FFF2-40B4-BE49-F238E27FC236}">
                <a16:creationId xmlns:a16="http://schemas.microsoft.com/office/drawing/2014/main" id="{69F48265-A11E-1C4B-9255-2AE25A482746}"/>
              </a:ext>
            </a:extLst>
          </p:cNvPr>
          <p:cNvSpPr txBox="1">
            <a:spLocks/>
          </p:cNvSpPr>
          <p:nvPr/>
        </p:nvSpPr>
        <p:spPr>
          <a:xfrm>
            <a:off x="8534400" y="6258296"/>
            <a:ext cx="609600" cy="30282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E0B1CA8-1292-7446-870E-0C4B0F65C9B0}" type="slidenum">
              <a:rPr lang="en-US"/>
              <a:t>10</a:t>
            </a:fld>
            <a:endParaRPr lang="en-US" dirty="0"/>
          </a:p>
        </p:txBody>
      </p:sp>
    </p:spTree>
    <p:extLst>
      <p:ext uri="{BB962C8B-B14F-4D97-AF65-F5344CB8AC3E}">
        <p14:creationId xmlns:p14="http://schemas.microsoft.com/office/powerpoint/2010/main" val="675227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ACFB3-95D7-A841-9AAD-238D897506EC}"/>
              </a:ext>
            </a:extLst>
          </p:cNvPr>
          <p:cNvSpPr>
            <a:spLocks noGrp="1"/>
          </p:cNvSpPr>
          <p:nvPr>
            <p:ph type="title"/>
          </p:nvPr>
        </p:nvSpPr>
        <p:spPr/>
        <p:txBody>
          <a:bodyPr>
            <a:normAutofit fontScale="90000"/>
          </a:bodyPr>
          <a:lstStyle/>
          <a:p>
            <a:r>
              <a:rPr lang="en-US" dirty="0"/>
              <a:t>Funding</a:t>
            </a:r>
          </a:p>
        </p:txBody>
      </p:sp>
      <p:sp>
        <p:nvSpPr>
          <p:cNvPr id="3" name="Content Placeholder 2">
            <a:extLst>
              <a:ext uri="{FF2B5EF4-FFF2-40B4-BE49-F238E27FC236}">
                <a16:creationId xmlns:a16="http://schemas.microsoft.com/office/drawing/2014/main" id="{9BBE0B81-A74A-A44E-A38C-B23C73838537}"/>
              </a:ext>
            </a:extLst>
          </p:cNvPr>
          <p:cNvSpPr>
            <a:spLocks noGrp="1"/>
          </p:cNvSpPr>
          <p:nvPr>
            <p:ph idx="1"/>
          </p:nvPr>
        </p:nvSpPr>
        <p:spPr/>
        <p:txBody>
          <a:bodyPr>
            <a:normAutofit/>
          </a:bodyPr>
          <a:lstStyle/>
          <a:p>
            <a:pPr marL="0" indent="0">
              <a:buNone/>
            </a:pPr>
            <a:r>
              <a:rPr lang="en-US" sz="2400" dirty="0"/>
              <a:t>This work is supported by the Office of the Secretary Patient-Centered Outcomes Research Trust Fund under Interagency Agreement 18-596R-18 through Agency for Healthcare Research and Quality contract no. 75Q80119C00005.</a:t>
            </a:r>
          </a:p>
        </p:txBody>
      </p:sp>
      <p:sp>
        <p:nvSpPr>
          <p:cNvPr id="4" name="Slide Number Placeholder 3">
            <a:extLst>
              <a:ext uri="{FF2B5EF4-FFF2-40B4-BE49-F238E27FC236}">
                <a16:creationId xmlns:a16="http://schemas.microsoft.com/office/drawing/2014/main" id="{A31202C1-E255-5A43-870B-758BC68192FB}"/>
              </a:ext>
            </a:extLst>
          </p:cNvPr>
          <p:cNvSpPr txBox="1">
            <a:spLocks/>
          </p:cNvSpPr>
          <p:nvPr/>
        </p:nvSpPr>
        <p:spPr>
          <a:xfrm>
            <a:off x="8534400" y="6258296"/>
            <a:ext cx="609600" cy="30282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E0B1CA8-1292-7446-870E-0C4B0F65C9B0}" type="slidenum">
              <a:rPr lang="en-US"/>
              <a:t>2</a:t>
            </a:fld>
            <a:endParaRPr lang="en-US" dirty="0"/>
          </a:p>
        </p:txBody>
      </p:sp>
    </p:spTree>
    <p:extLst>
      <p:ext uri="{BB962C8B-B14F-4D97-AF65-F5344CB8AC3E}">
        <p14:creationId xmlns:p14="http://schemas.microsoft.com/office/powerpoint/2010/main" val="672648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B0BC37-9DD5-3C49-AB22-B05A0802E9AF}"/>
              </a:ext>
            </a:extLst>
          </p:cNvPr>
          <p:cNvSpPr>
            <a:spLocks noGrp="1"/>
          </p:cNvSpPr>
          <p:nvPr>
            <p:ph idx="1"/>
          </p:nvPr>
        </p:nvSpPr>
        <p:spPr/>
        <p:txBody>
          <a:bodyPr>
            <a:normAutofit/>
          </a:bodyPr>
          <a:lstStyle/>
          <a:p>
            <a:pPr marL="0" indent="0" algn="ctr">
              <a:spcBef>
                <a:spcPct val="0"/>
              </a:spcBef>
              <a:buNone/>
            </a:pPr>
            <a:endParaRPr lang="en-US" sz="3200" b="1" dirty="0">
              <a:solidFill>
                <a:srgbClr val="1F497D"/>
              </a:solidFill>
              <a:latin typeface="+mj-lt"/>
              <a:ea typeface="+mj-ea"/>
              <a:cs typeface="+mj-cs"/>
            </a:endParaRPr>
          </a:p>
          <a:p>
            <a:pPr marL="0" indent="0" algn="ctr">
              <a:spcBef>
                <a:spcPct val="0"/>
              </a:spcBef>
              <a:buNone/>
            </a:pPr>
            <a:endParaRPr lang="en-US" sz="3200" b="1" dirty="0">
              <a:solidFill>
                <a:srgbClr val="1F497D"/>
              </a:solidFill>
              <a:latin typeface="+mj-lt"/>
              <a:ea typeface="+mj-ea"/>
              <a:cs typeface="+mj-cs"/>
            </a:endParaRPr>
          </a:p>
          <a:p>
            <a:pPr marL="0" indent="0" algn="ctr">
              <a:spcBef>
                <a:spcPct val="0"/>
              </a:spcBef>
              <a:buNone/>
            </a:pPr>
            <a:endParaRPr lang="en-US" sz="3200" b="1" dirty="0">
              <a:solidFill>
                <a:srgbClr val="1F497D"/>
              </a:solidFill>
              <a:latin typeface="+mj-lt"/>
              <a:ea typeface="+mj-ea"/>
              <a:cs typeface="+mj-cs"/>
            </a:endParaRPr>
          </a:p>
          <a:p>
            <a:pPr marL="0" indent="0" algn="ctr">
              <a:spcBef>
                <a:spcPct val="0"/>
              </a:spcBef>
              <a:buNone/>
            </a:pPr>
            <a:r>
              <a:rPr lang="en-US" sz="3200" b="1" dirty="0">
                <a:solidFill>
                  <a:srgbClr val="1F497D"/>
                </a:solidFill>
                <a:latin typeface="+mj-lt"/>
                <a:ea typeface="+mj-ea"/>
                <a:cs typeface="+mj-cs"/>
              </a:rPr>
              <a:t>Background &amp; Rationale</a:t>
            </a:r>
          </a:p>
        </p:txBody>
      </p:sp>
      <p:sp>
        <p:nvSpPr>
          <p:cNvPr id="4" name="Slide Number Placeholder 3">
            <a:extLst>
              <a:ext uri="{FF2B5EF4-FFF2-40B4-BE49-F238E27FC236}">
                <a16:creationId xmlns:a16="http://schemas.microsoft.com/office/drawing/2014/main" id="{C94750D1-1103-C049-BB7F-768EE1CEAEA0}"/>
              </a:ext>
            </a:extLst>
          </p:cNvPr>
          <p:cNvSpPr txBox="1">
            <a:spLocks/>
          </p:cNvSpPr>
          <p:nvPr/>
        </p:nvSpPr>
        <p:spPr>
          <a:xfrm>
            <a:off x="7698173" y="6332884"/>
            <a:ext cx="1252729" cy="27384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F337DAB-5D39-484D-ABF0-36F309939AFF}" type="slidenum">
              <a:rPr lang="en-US" smtClean="0"/>
              <a:pPr algn="r"/>
              <a:t>3</a:t>
            </a:fld>
            <a:endParaRPr lang="en-US" dirty="0"/>
          </a:p>
        </p:txBody>
      </p:sp>
    </p:spTree>
    <p:extLst>
      <p:ext uri="{BB962C8B-B14F-4D97-AF65-F5344CB8AC3E}">
        <p14:creationId xmlns:p14="http://schemas.microsoft.com/office/powerpoint/2010/main" val="4083138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BFB57-35D2-E24E-A204-2F935CA80019}"/>
              </a:ext>
            </a:extLst>
          </p:cNvPr>
          <p:cNvSpPr>
            <a:spLocks noGrp="1"/>
          </p:cNvSpPr>
          <p:nvPr>
            <p:ph type="title"/>
          </p:nvPr>
        </p:nvSpPr>
        <p:spPr>
          <a:xfrm>
            <a:off x="1752600" y="448916"/>
            <a:ext cx="6629400" cy="617884"/>
          </a:xfrm>
        </p:spPr>
        <p:txBody>
          <a:bodyPr>
            <a:normAutofit fontScale="90000"/>
          </a:bodyPr>
          <a:lstStyle/>
          <a:p>
            <a:r>
              <a:rPr lang="en-US" dirty="0"/>
              <a:t>Outcome Measures Framework (OMF)</a:t>
            </a:r>
          </a:p>
        </p:txBody>
      </p:sp>
      <p:sp>
        <p:nvSpPr>
          <p:cNvPr id="4" name="Text Placeholder 1">
            <a:extLst>
              <a:ext uri="{FF2B5EF4-FFF2-40B4-BE49-F238E27FC236}">
                <a16:creationId xmlns:a16="http://schemas.microsoft.com/office/drawing/2014/main" id="{3A8BA601-A189-064B-9FE0-FD869A3C9BE8}"/>
              </a:ext>
            </a:extLst>
          </p:cNvPr>
          <p:cNvSpPr txBox="1">
            <a:spLocks/>
          </p:cNvSpPr>
          <p:nvPr/>
        </p:nvSpPr>
        <p:spPr>
          <a:xfrm>
            <a:off x="482202" y="1920479"/>
            <a:ext cx="5257418" cy="3673080"/>
          </a:xfrm>
          <a:prstGeom prst="rect">
            <a:avLst/>
          </a:prstGeom>
        </p:spPr>
        <p:txBody>
          <a:bodyPr>
            <a:normAutofit/>
          </a:bodyPr>
          <a:lstStyle>
            <a:lvl1pPr marL="342900" indent="-342900" algn="l" defTabSz="914400" rtl="0" eaLnBrk="1" latinLnBrk="0" hangingPunct="1">
              <a:spcBef>
                <a:spcPct val="20000"/>
              </a:spcBef>
              <a:buClr>
                <a:schemeClr val="tx2"/>
              </a:buClr>
              <a:buSzPct val="150000"/>
              <a:buFont typeface="Arial" pitchFamily="34" charset="0"/>
              <a:buChar char="•"/>
              <a:defRPr sz="2800" kern="1200">
                <a:solidFill>
                  <a:schemeClr val="tx1"/>
                </a:solidFill>
                <a:latin typeface="+mn-lt"/>
                <a:ea typeface="+mn-ea"/>
                <a:cs typeface="+mn-cs"/>
              </a:defRPr>
            </a:lvl1pPr>
            <a:lvl2pPr marL="685800" indent="-338138" algn="l" defTabSz="914400" rtl="0" eaLnBrk="1" latinLnBrk="0" hangingPunct="1">
              <a:spcBef>
                <a:spcPct val="20000"/>
              </a:spcBef>
              <a:buClr>
                <a:srgbClr val="1F497D"/>
              </a:buClr>
              <a:buSzPct val="80000"/>
              <a:buFont typeface="Arial" pitchFamily="34" charset="0"/>
              <a:buChar char="►"/>
              <a:defRPr sz="2400" kern="1200">
                <a:solidFill>
                  <a:schemeClr val="tx1"/>
                </a:solidFill>
                <a:latin typeface="+mn-lt"/>
                <a:ea typeface="+mn-ea"/>
                <a:cs typeface="+mn-cs"/>
              </a:defRPr>
            </a:lvl2pPr>
            <a:lvl3pPr marL="969963" indent="-284163" algn="l" defTabSz="914400" rtl="0" eaLnBrk="1" latinLnBrk="0" hangingPunct="1">
              <a:spcBef>
                <a:spcPct val="20000"/>
              </a:spcBef>
              <a:buClr>
                <a:schemeClr val="tx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b="1" dirty="0"/>
          </a:p>
          <a:p>
            <a:r>
              <a:rPr lang="en-US" sz="1800" b="1" dirty="0"/>
              <a:t>Goal:</a:t>
            </a:r>
            <a:r>
              <a:rPr lang="en-US" sz="1800" dirty="0"/>
              <a:t> Common, conceptual model for classifying the range of outcomes that are relevant to patients and providers across most conditions </a:t>
            </a:r>
          </a:p>
          <a:p>
            <a:pPr lvl="1"/>
            <a:endParaRPr lang="en-US" sz="1800" dirty="0"/>
          </a:p>
          <a:p>
            <a:r>
              <a:rPr lang="en-US" sz="1800" b="1" dirty="0"/>
              <a:t>Process:</a:t>
            </a:r>
            <a:r>
              <a:rPr lang="en-US" sz="1800" dirty="0"/>
              <a:t> Stakeholder-driven (~400) process incorporating iterative rounds of review and revision across multiple condition areas</a:t>
            </a:r>
          </a:p>
        </p:txBody>
      </p:sp>
      <p:pic>
        <p:nvPicPr>
          <p:cNvPr id="5" name="Picture 4">
            <a:extLst>
              <a:ext uri="{FF2B5EF4-FFF2-40B4-BE49-F238E27FC236}">
                <a16:creationId xmlns:a16="http://schemas.microsoft.com/office/drawing/2014/main" id="{483C917C-9244-CD44-9525-4839B41B23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2317" y="2095157"/>
            <a:ext cx="2048847" cy="19859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Slide Number Placeholder 3">
            <a:extLst>
              <a:ext uri="{FF2B5EF4-FFF2-40B4-BE49-F238E27FC236}">
                <a16:creationId xmlns:a16="http://schemas.microsoft.com/office/drawing/2014/main" id="{2DC4B554-51FA-5841-B9A9-31B6A433C5A5}"/>
              </a:ext>
            </a:extLst>
          </p:cNvPr>
          <p:cNvSpPr txBox="1">
            <a:spLocks/>
          </p:cNvSpPr>
          <p:nvPr/>
        </p:nvSpPr>
        <p:spPr>
          <a:xfrm>
            <a:off x="7698173" y="6332884"/>
            <a:ext cx="1252729" cy="27384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F337DAB-5D39-484D-ABF0-36F309939AFF}" type="slidenum">
              <a:rPr lang="en-US" smtClean="0"/>
              <a:pPr algn="r"/>
              <a:t>4</a:t>
            </a:fld>
            <a:endParaRPr lang="en-US" dirty="0"/>
          </a:p>
        </p:txBody>
      </p:sp>
    </p:spTree>
    <p:extLst>
      <p:ext uri="{BB962C8B-B14F-4D97-AF65-F5344CB8AC3E}">
        <p14:creationId xmlns:p14="http://schemas.microsoft.com/office/powerpoint/2010/main" val="1904377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A8191-C9B5-6F4D-90A8-68542046C417}"/>
              </a:ext>
            </a:extLst>
          </p:cNvPr>
          <p:cNvSpPr>
            <a:spLocks noGrp="1"/>
          </p:cNvSpPr>
          <p:nvPr>
            <p:ph type="title"/>
          </p:nvPr>
        </p:nvSpPr>
        <p:spPr>
          <a:xfrm>
            <a:off x="1752600" y="457200"/>
            <a:ext cx="6629400" cy="617884"/>
          </a:xfrm>
        </p:spPr>
        <p:txBody>
          <a:bodyPr>
            <a:normAutofit fontScale="90000"/>
          </a:bodyPr>
          <a:lstStyle/>
          <a:p>
            <a:r>
              <a:rPr lang="en-US" dirty="0"/>
              <a:t>Outcome Measures Framework (OMF)</a:t>
            </a:r>
          </a:p>
        </p:txBody>
      </p:sp>
      <p:pic>
        <p:nvPicPr>
          <p:cNvPr id="4" name="Picture 3">
            <a:extLst>
              <a:ext uri="{FF2B5EF4-FFF2-40B4-BE49-F238E27FC236}">
                <a16:creationId xmlns:a16="http://schemas.microsoft.com/office/drawing/2014/main" id="{898AF8D7-02A0-5044-BC03-D60BE838A636}"/>
              </a:ext>
            </a:extLst>
          </p:cNvPr>
          <p:cNvPicPr>
            <a:picLocks noChangeAspect="1"/>
          </p:cNvPicPr>
          <p:nvPr/>
        </p:nvPicPr>
        <p:blipFill>
          <a:blip r:embed="rId2"/>
          <a:stretch>
            <a:fillRect/>
          </a:stretch>
        </p:blipFill>
        <p:spPr>
          <a:xfrm>
            <a:off x="1295400" y="1524000"/>
            <a:ext cx="6832694" cy="5143500"/>
          </a:xfrm>
          <a:prstGeom prst="rect">
            <a:avLst/>
          </a:prstGeom>
        </p:spPr>
      </p:pic>
      <p:sp>
        <p:nvSpPr>
          <p:cNvPr id="6" name="Slide Number Placeholder 3">
            <a:extLst>
              <a:ext uri="{FF2B5EF4-FFF2-40B4-BE49-F238E27FC236}">
                <a16:creationId xmlns:a16="http://schemas.microsoft.com/office/drawing/2014/main" id="{EE427749-5F13-6847-AED0-AE99E2AB5443}"/>
              </a:ext>
            </a:extLst>
          </p:cNvPr>
          <p:cNvSpPr txBox="1">
            <a:spLocks/>
          </p:cNvSpPr>
          <p:nvPr/>
        </p:nvSpPr>
        <p:spPr>
          <a:xfrm>
            <a:off x="7698173" y="6332884"/>
            <a:ext cx="1252729" cy="27384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F337DAB-5D39-484D-ABF0-36F309939AFF}" type="slidenum">
              <a:rPr lang="en-US" smtClean="0"/>
              <a:pPr algn="r"/>
              <a:t>5</a:t>
            </a:fld>
            <a:endParaRPr lang="en-US" dirty="0"/>
          </a:p>
        </p:txBody>
      </p:sp>
    </p:spTree>
    <p:extLst>
      <p:ext uri="{BB962C8B-B14F-4D97-AF65-F5344CB8AC3E}">
        <p14:creationId xmlns:p14="http://schemas.microsoft.com/office/powerpoint/2010/main" val="4114895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34EB0-3C26-654B-9CE8-BC0E80994DFE}"/>
              </a:ext>
            </a:extLst>
          </p:cNvPr>
          <p:cNvSpPr>
            <a:spLocks noGrp="1"/>
          </p:cNvSpPr>
          <p:nvPr>
            <p:ph type="title"/>
          </p:nvPr>
        </p:nvSpPr>
        <p:spPr/>
        <p:txBody>
          <a:bodyPr>
            <a:normAutofit fontScale="90000"/>
          </a:bodyPr>
          <a:lstStyle/>
          <a:p>
            <a:r>
              <a:rPr lang="en-US" dirty="0"/>
              <a:t>Harmonization using the OMF</a:t>
            </a:r>
          </a:p>
        </p:txBody>
      </p:sp>
      <p:sp>
        <p:nvSpPr>
          <p:cNvPr id="3" name="Content Placeholder 2">
            <a:extLst>
              <a:ext uri="{FF2B5EF4-FFF2-40B4-BE49-F238E27FC236}">
                <a16:creationId xmlns:a16="http://schemas.microsoft.com/office/drawing/2014/main" id="{39671F16-8967-3A4E-9AD1-77C3461E4507}"/>
              </a:ext>
            </a:extLst>
          </p:cNvPr>
          <p:cNvSpPr>
            <a:spLocks noGrp="1"/>
          </p:cNvSpPr>
          <p:nvPr>
            <p:ph idx="1"/>
          </p:nvPr>
        </p:nvSpPr>
        <p:spPr>
          <a:xfrm>
            <a:off x="457200" y="1646239"/>
            <a:ext cx="3684206" cy="4525963"/>
          </a:xfrm>
        </p:spPr>
        <p:txBody>
          <a:bodyPr/>
          <a:lstStyle/>
          <a:p>
            <a:pPr marL="257175" indent="-257175"/>
            <a:r>
              <a:rPr lang="en-US" sz="1500" dirty="0"/>
              <a:t>Assess whether harmonized outcome measures can be developed for a sample set of 5 clinical areas:</a:t>
            </a:r>
          </a:p>
          <a:p>
            <a:pPr marL="603647" lvl="1" indent="-342900">
              <a:buFont typeface="Courier New" panose="02070309020205020404" pitchFamily="49" charset="0"/>
              <a:buChar char="o"/>
            </a:pPr>
            <a:r>
              <a:rPr lang="en-US" sz="1500" dirty="0"/>
              <a:t>Atrial fibrillation</a:t>
            </a:r>
          </a:p>
          <a:p>
            <a:pPr marL="603647" lvl="1" indent="-342900">
              <a:buFont typeface="Courier New" panose="02070309020205020404" pitchFamily="49" charset="0"/>
              <a:buChar char="o"/>
            </a:pPr>
            <a:r>
              <a:rPr lang="en-US" sz="1500" dirty="0"/>
              <a:t>Asthma</a:t>
            </a:r>
          </a:p>
          <a:p>
            <a:pPr marL="603647" lvl="1" indent="-342900">
              <a:buFont typeface="Courier New" panose="02070309020205020404" pitchFamily="49" charset="0"/>
              <a:buChar char="o"/>
            </a:pPr>
            <a:r>
              <a:rPr lang="en-US" sz="1500" dirty="0"/>
              <a:t>Depression</a:t>
            </a:r>
          </a:p>
          <a:p>
            <a:pPr marL="603647" lvl="1" indent="-342900">
              <a:buFont typeface="Courier New" panose="02070309020205020404" pitchFamily="49" charset="0"/>
              <a:buChar char="o"/>
            </a:pPr>
            <a:r>
              <a:rPr lang="en-US" sz="1500" dirty="0"/>
              <a:t>Lung cancer</a:t>
            </a:r>
          </a:p>
          <a:p>
            <a:pPr marL="603647" lvl="1" indent="-342900">
              <a:buFont typeface="Courier New" panose="02070309020205020404" pitchFamily="49" charset="0"/>
              <a:buChar char="o"/>
            </a:pPr>
            <a:r>
              <a:rPr lang="en-US" sz="1500" dirty="0"/>
              <a:t>Lumbar Spondylolisthesis</a:t>
            </a:r>
          </a:p>
          <a:p>
            <a:pPr marL="257175" indent="-257175"/>
            <a:endParaRPr lang="en-US" sz="1500" dirty="0"/>
          </a:p>
          <a:p>
            <a:pPr marL="257175" indent="-257175"/>
            <a:r>
              <a:rPr lang="en-US" sz="1500" dirty="0"/>
              <a:t>Translate narrative definitions into standardized terminologies to capture from EHRs and other systems</a:t>
            </a:r>
          </a:p>
          <a:p>
            <a:endParaRPr lang="en-US" dirty="0"/>
          </a:p>
        </p:txBody>
      </p:sp>
      <p:pic>
        <p:nvPicPr>
          <p:cNvPr id="4" name="Picture 3">
            <a:extLst>
              <a:ext uri="{FF2B5EF4-FFF2-40B4-BE49-F238E27FC236}">
                <a16:creationId xmlns:a16="http://schemas.microsoft.com/office/drawing/2014/main" id="{DB26BB6A-7913-A944-A110-40842442FEEE}"/>
              </a:ext>
            </a:extLst>
          </p:cNvPr>
          <p:cNvPicPr>
            <a:picLocks noChangeAspect="1"/>
          </p:cNvPicPr>
          <p:nvPr/>
        </p:nvPicPr>
        <p:blipFill rotWithShape="1">
          <a:blip r:embed="rId2"/>
          <a:srcRect r="7754"/>
          <a:stretch/>
        </p:blipFill>
        <p:spPr>
          <a:xfrm>
            <a:off x="5981437" y="1498663"/>
            <a:ext cx="2907794" cy="2415214"/>
          </a:xfrm>
          <a:prstGeom prst="rect">
            <a:avLst/>
          </a:prstGeom>
          <a:ln>
            <a:solidFill>
              <a:schemeClr val="bg1">
                <a:lumMod val="50000"/>
              </a:schemeClr>
            </a:solidFill>
          </a:ln>
        </p:spPr>
      </p:pic>
      <p:pic>
        <p:nvPicPr>
          <p:cNvPr id="5" name="Picture 4">
            <a:extLst>
              <a:ext uri="{FF2B5EF4-FFF2-40B4-BE49-F238E27FC236}">
                <a16:creationId xmlns:a16="http://schemas.microsoft.com/office/drawing/2014/main" id="{CD88DBCB-DDA1-EC43-BBB5-E19452CEED0B}"/>
              </a:ext>
            </a:extLst>
          </p:cNvPr>
          <p:cNvPicPr>
            <a:picLocks noChangeAspect="1"/>
          </p:cNvPicPr>
          <p:nvPr/>
        </p:nvPicPr>
        <p:blipFill>
          <a:blip r:embed="rId3"/>
          <a:stretch>
            <a:fillRect/>
          </a:stretch>
        </p:blipFill>
        <p:spPr>
          <a:xfrm>
            <a:off x="4267200" y="1905000"/>
            <a:ext cx="2874423" cy="3562319"/>
          </a:xfrm>
          <a:prstGeom prst="rect">
            <a:avLst/>
          </a:prstGeom>
          <a:ln>
            <a:solidFill>
              <a:schemeClr val="bg1">
                <a:lumMod val="50000"/>
              </a:schemeClr>
            </a:solidFill>
          </a:ln>
        </p:spPr>
      </p:pic>
      <p:pic>
        <p:nvPicPr>
          <p:cNvPr id="6" name="Picture 5">
            <a:extLst>
              <a:ext uri="{FF2B5EF4-FFF2-40B4-BE49-F238E27FC236}">
                <a16:creationId xmlns:a16="http://schemas.microsoft.com/office/drawing/2014/main" id="{F5873887-4D6A-C348-A1FF-BE657A433A4C}"/>
              </a:ext>
            </a:extLst>
          </p:cNvPr>
          <p:cNvPicPr>
            <a:picLocks noChangeAspect="1"/>
          </p:cNvPicPr>
          <p:nvPr/>
        </p:nvPicPr>
        <p:blipFill rotWithShape="1">
          <a:blip r:embed="rId4"/>
          <a:srcRect b="8400"/>
          <a:stretch/>
        </p:blipFill>
        <p:spPr>
          <a:xfrm>
            <a:off x="4985109" y="2520910"/>
            <a:ext cx="2907793" cy="3442976"/>
          </a:xfrm>
          <a:prstGeom prst="rect">
            <a:avLst/>
          </a:prstGeom>
          <a:ln>
            <a:solidFill>
              <a:schemeClr val="bg1">
                <a:lumMod val="50000"/>
              </a:schemeClr>
            </a:solidFill>
          </a:ln>
        </p:spPr>
      </p:pic>
      <p:pic>
        <p:nvPicPr>
          <p:cNvPr id="7" name="Picture 6">
            <a:extLst>
              <a:ext uri="{FF2B5EF4-FFF2-40B4-BE49-F238E27FC236}">
                <a16:creationId xmlns:a16="http://schemas.microsoft.com/office/drawing/2014/main" id="{83509FF7-63D5-C540-AFBD-F9F7DA5AAED2}"/>
              </a:ext>
            </a:extLst>
          </p:cNvPr>
          <p:cNvPicPr>
            <a:picLocks noChangeAspect="1"/>
          </p:cNvPicPr>
          <p:nvPr/>
        </p:nvPicPr>
        <p:blipFill>
          <a:blip r:embed="rId5"/>
          <a:stretch>
            <a:fillRect/>
          </a:stretch>
        </p:blipFill>
        <p:spPr>
          <a:xfrm>
            <a:off x="5822274" y="3260626"/>
            <a:ext cx="3033586" cy="3072258"/>
          </a:xfrm>
          <a:prstGeom prst="rect">
            <a:avLst/>
          </a:prstGeom>
          <a:solidFill>
            <a:schemeClr val="tx2"/>
          </a:solidFill>
          <a:ln>
            <a:solidFill>
              <a:schemeClr val="tx1"/>
            </a:solidFill>
          </a:ln>
        </p:spPr>
      </p:pic>
      <p:sp>
        <p:nvSpPr>
          <p:cNvPr id="8" name="Slide Number Placeholder 3">
            <a:extLst>
              <a:ext uri="{FF2B5EF4-FFF2-40B4-BE49-F238E27FC236}">
                <a16:creationId xmlns:a16="http://schemas.microsoft.com/office/drawing/2014/main" id="{6ADB46D4-0DF5-9D48-AA14-7DB611D67BF3}"/>
              </a:ext>
            </a:extLst>
          </p:cNvPr>
          <p:cNvSpPr txBox="1">
            <a:spLocks/>
          </p:cNvSpPr>
          <p:nvPr/>
        </p:nvSpPr>
        <p:spPr>
          <a:xfrm>
            <a:off x="7698173" y="6332884"/>
            <a:ext cx="1252729" cy="27384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F337DAB-5D39-484D-ABF0-36F309939AFF}" type="slidenum">
              <a:rPr lang="en-US" smtClean="0"/>
              <a:pPr algn="r"/>
              <a:t>6</a:t>
            </a:fld>
            <a:endParaRPr lang="en-US" dirty="0"/>
          </a:p>
        </p:txBody>
      </p:sp>
    </p:spTree>
    <p:extLst>
      <p:ext uri="{BB962C8B-B14F-4D97-AF65-F5344CB8AC3E}">
        <p14:creationId xmlns:p14="http://schemas.microsoft.com/office/powerpoint/2010/main" val="2250410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654FD-39F7-514C-924E-CF38EED577AA}"/>
              </a:ext>
            </a:extLst>
          </p:cNvPr>
          <p:cNvSpPr>
            <a:spLocks noGrp="1"/>
          </p:cNvSpPr>
          <p:nvPr>
            <p:ph type="title"/>
          </p:nvPr>
        </p:nvSpPr>
        <p:spPr/>
        <p:txBody>
          <a:bodyPr>
            <a:normAutofit fontScale="90000"/>
          </a:bodyPr>
          <a:lstStyle/>
          <a:p>
            <a:r>
              <a:rPr lang="en-US" dirty="0"/>
              <a:t>Potential Barriers</a:t>
            </a:r>
          </a:p>
        </p:txBody>
      </p:sp>
      <p:sp>
        <p:nvSpPr>
          <p:cNvPr id="3" name="Content Placeholder 2">
            <a:extLst>
              <a:ext uri="{FF2B5EF4-FFF2-40B4-BE49-F238E27FC236}">
                <a16:creationId xmlns:a16="http://schemas.microsoft.com/office/drawing/2014/main" id="{25F9F7ED-D4BC-CA41-AC1B-40931D7744B7}"/>
              </a:ext>
            </a:extLst>
          </p:cNvPr>
          <p:cNvSpPr>
            <a:spLocks noGrp="1"/>
          </p:cNvSpPr>
          <p:nvPr>
            <p:ph idx="1"/>
          </p:nvPr>
        </p:nvSpPr>
        <p:spPr/>
        <p:txBody>
          <a:bodyPr>
            <a:normAutofit/>
          </a:bodyPr>
          <a:lstStyle/>
          <a:p>
            <a:pPr marL="12700" indent="0">
              <a:buNone/>
            </a:pPr>
            <a:r>
              <a:rPr lang="en-US" sz="1800" dirty="0"/>
              <a:t>Stakeholders in the prior project expressed enthusiasm for the standardized depression outcome measures, but they identified several potential barriers:</a:t>
            </a:r>
          </a:p>
          <a:p>
            <a:pPr marL="728663" lvl="1" indent="-214313">
              <a:buFont typeface="Arial" panose="020B0604020202020204" pitchFamily="34" charset="0"/>
              <a:buChar char="•"/>
            </a:pPr>
            <a:endParaRPr lang="en-US" sz="1800" dirty="0"/>
          </a:p>
          <a:p>
            <a:pPr marL="385763" indent="-214313"/>
            <a:r>
              <a:rPr lang="en-US" sz="1800" dirty="0"/>
              <a:t>How difficult will it be to extract the necessary data from different EHRs?</a:t>
            </a:r>
          </a:p>
          <a:p>
            <a:pPr marL="385763" indent="-214313"/>
            <a:r>
              <a:rPr lang="en-US" sz="1800" dirty="0"/>
              <a:t>Is capture of the PROs on a regular basis too burdensome for patients and clinicians?</a:t>
            </a:r>
          </a:p>
          <a:p>
            <a:pPr marL="385763" indent="-214313"/>
            <a:r>
              <a:rPr lang="en-US" sz="1800" dirty="0"/>
              <a:t>Are the measures useful for informing clinical decision-making and understanding and improving patient outcomes?</a:t>
            </a:r>
          </a:p>
          <a:p>
            <a:pPr marL="385763" indent="-214313"/>
            <a:r>
              <a:rPr lang="en-US" sz="1800" dirty="0"/>
              <a:t>Will capture of the harmonized outcome measures improve the utility of the registry data for conduct patient-centered outcomes research?</a:t>
            </a:r>
          </a:p>
        </p:txBody>
      </p:sp>
      <p:sp>
        <p:nvSpPr>
          <p:cNvPr id="4" name="Slide Number Placeholder 3">
            <a:extLst>
              <a:ext uri="{FF2B5EF4-FFF2-40B4-BE49-F238E27FC236}">
                <a16:creationId xmlns:a16="http://schemas.microsoft.com/office/drawing/2014/main" id="{F0A5736E-5116-3B4A-89BA-E60036CE3F20}"/>
              </a:ext>
            </a:extLst>
          </p:cNvPr>
          <p:cNvSpPr txBox="1">
            <a:spLocks/>
          </p:cNvSpPr>
          <p:nvPr/>
        </p:nvSpPr>
        <p:spPr>
          <a:xfrm>
            <a:off x="7698173" y="6332884"/>
            <a:ext cx="1252729" cy="27384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F337DAB-5D39-484D-ABF0-36F309939AFF}" type="slidenum">
              <a:rPr lang="en-US" smtClean="0"/>
              <a:pPr algn="r"/>
              <a:t>7</a:t>
            </a:fld>
            <a:endParaRPr lang="en-US" dirty="0"/>
          </a:p>
        </p:txBody>
      </p:sp>
    </p:spTree>
    <p:extLst>
      <p:ext uri="{BB962C8B-B14F-4D97-AF65-F5344CB8AC3E}">
        <p14:creationId xmlns:p14="http://schemas.microsoft.com/office/powerpoint/2010/main" val="2520725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DD542-E907-244B-8AAB-F7F64E9629B0}"/>
              </a:ext>
            </a:extLst>
          </p:cNvPr>
          <p:cNvSpPr>
            <a:spLocks noGrp="1"/>
          </p:cNvSpPr>
          <p:nvPr>
            <p:ph type="title"/>
          </p:nvPr>
        </p:nvSpPr>
        <p:spPr/>
        <p:txBody>
          <a:bodyPr>
            <a:normAutofit fontScale="90000"/>
          </a:bodyPr>
          <a:lstStyle/>
          <a:p>
            <a:r>
              <a:rPr lang="en-US" dirty="0"/>
              <a:t>Project Purpose and Objectives</a:t>
            </a:r>
          </a:p>
        </p:txBody>
      </p:sp>
      <p:sp>
        <p:nvSpPr>
          <p:cNvPr id="3" name="Content Placeholder 2">
            <a:extLst>
              <a:ext uri="{FF2B5EF4-FFF2-40B4-BE49-F238E27FC236}">
                <a16:creationId xmlns:a16="http://schemas.microsoft.com/office/drawing/2014/main" id="{5A94310A-8DF6-974A-AAA1-44242F73FA27}"/>
              </a:ext>
            </a:extLst>
          </p:cNvPr>
          <p:cNvSpPr>
            <a:spLocks noGrp="1"/>
          </p:cNvSpPr>
          <p:nvPr>
            <p:ph idx="1"/>
          </p:nvPr>
        </p:nvSpPr>
        <p:spPr/>
        <p:txBody>
          <a:bodyPr>
            <a:noAutofit/>
          </a:bodyPr>
          <a:lstStyle/>
          <a:p>
            <a:pPr marL="80962" indent="0">
              <a:lnSpc>
                <a:spcPct val="115000"/>
              </a:lnSpc>
              <a:spcBef>
                <a:spcPts val="0"/>
              </a:spcBef>
              <a:buSzPts val="1900"/>
              <a:buNone/>
            </a:pPr>
            <a:r>
              <a:rPr lang="en-US" sz="1800" b="1" dirty="0"/>
              <a:t>Purpose</a:t>
            </a:r>
            <a:r>
              <a:rPr lang="en-US" sz="1800" dirty="0"/>
              <a:t>: To demonstrate that capturing the harmonized outcome measures in the clinical workflow and submitting these data to different registries can improve clinical care, reduce the burden of registry participation, and increase the utility of registry data for research purposes.</a:t>
            </a:r>
          </a:p>
          <a:p>
            <a:pPr indent="-261938">
              <a:lnSpc>
                <a:spcPct val="115000"/>
              </a:lnSpc>
              <a:spcBef>
                <a:spcPts val="0"/>
              </a:spcBef>
              <a:buSzPts val="1900"/>
              <a:buFont typeface="Arial"/>
              <a:buChar char="●"/>
            </a:pPr>
            <a:endParaRPr lang="en-US" sz="1800" dirty="0"/>
          </a:p>
          <a:p>
            <a:pPr marL="80962" indent="0">
              <a:lnSpc>
                <a:spcPct val="115000"/>
              </a:lnSpc>
              <a:spcBef>
                <a:spcPts val="0"/>
              </a:spcBef>
              <a:buSzPts val="1900"/>
              <a:buNone/>
            </a:pPr>
            <a:r>
              <a:rPr lang="en-US" sz="1800" b="1" dirty="0"/>
              <a:t>Objectives:</a:t>
            </a:r>
          </a:p>
          <a:p>
            <a:pPr lvl="1" indent="-261938">
              <a:lnSpc>
                <a:spcPct val="115000"/>
              </a:lnSpc>
              <a:spcBef>
                <a:spcPts val="0"/>
              </a:spcBef>
              <a:buSzPts val="1900"/>
              <a:buFont typeface="+mj-lt"/>
              <a:buAutoNum type="arabicPeriod"/>
            </a:pPr>
            <a:r>
              <a:rPr lang="en-US" sz="1800" dirty="0"/>
              <a:t>Demonstrate</a:t>
            </a:r>
            <a:r>
              <a:rPr lang="en-US" sz="1800" b="1" dirty="0"/>
              <a:t> </a:t>
            </a:r>
            <a:r>
              <a:rPr lang="en-US" sz="1800" dirty="0"/>
              <a:t>that collection of the harmonized outcome measures is feasible, sustainable, and useful for clinicians participating in primary care and mental health patient registries.</a:t>
            </a:r>
          </a:p>
          <a:p>
            <a:pPr lvl="1" indent="-261938">
              <a:lnSpc>
                <a:spcPct val="115000"/>
              </a:lnSpc>
              <a:spcBef>
                <a:spcPts val="0"/>
              </a:spcBef>
              <a:buSzPts val="1900"/>
              <a:buFont typeface="+mj-lt"/>
              <a:buAutoNum type="arabicPeriod"/>
            </a:pPr>
            <a:endParaRPr lang="en-US" sz="1800" dirty="0"/>
          </a:p>
          <a:p>
            <a:pPr lvl="1" indent="-261938">
              <a:lnSpc>
                <a:spcPct val="115000"/>
              </a:lnSpc>
              <a:spcBef>
                <a:spcPts val="0"/>
              </a:spcBef>
              <a:buSzPts val="1900"/>
              <a:buFont typeface="+mj-lt"/>
              <a:buAutoNum type="arabicPeriod"/>
            </a:pPr>
            <a:r>
              <a:rPr lang="en-US" sz="1800" dirty="0"/>
              <a:t>Demonstrate</a:t>
            </a:r>
            <a:r>
              <a:rPr lang="en-US" sz="1800" b="1" dirty="0"/>
              <a:t> </a:t>
            </a:r>
            <a:r>
              <a:rPr lang="en-US" sz="1800" dirty="0"/>
              <a:t>that collection of the harmonized outcome measures is feasible, sustainable, and useful for clinicians in a health system setting.</a:t>
            </a:r>
          </a:p>
          <a:p>
            <a:pPr marL="423863" lvl="1" indent="0">
              <a:lnSpc>
                <a:spcPct val="115000"/>
              </a:lnSpc>
              <a:spcBef>
                <a:spcPts val="0"/>
              </a:spcBef>
              <a:buSzPts val="1900"/>
            </a:pPr>
            <a:endParaRPr lang="en-US" sz="1800" dirty="0"/>
          </a:p>
          <a:p>
            <a:pPr lvl="1" indent="-261938">
              <a:lnSpc>
                <a:spcPct val="115000"/>
              </a:lnSpc>
              <a:spcBef>
                <a:spcPts val="0"/>
              </a:spcBef>
              <a:buSzPts val="1900"/>
              <a:buFont typeface="+mj-lt"/>
              <a:buAutoNum type="arabicPeriod" startAt="3"/>
            </a:pPr>
            <a:r>
              <a:rPr lang="en-US" sz="1800" dirty="0"/>
              <a:t>Evaluate whether collection of the harmonized measures increased the utility of registry data for research purposes.</a:t>
            </a:r>
          </a:p>
          <a:p>
            <a:endParaRPr lang="en-US" sz="1800" dirty="0"/>
          </a:p>
        </p:txBody>
      </p:sp>
      <p:sp>
        <p:nvSpPr>
          <p:cNvPr id="4" name="Slide Number Placeholder 3">
            <a:extLst>
              <a:ext uri="{FF2B5EF4-FFF2-40B4-BE49-F238E27FC236}">
                <a16:creationId xmlns:a16="http://schemas.microsoft.com/office/drawing/2014/main" id="{EC4E755F-0925-784F-9CDB-F788C87C5F91}"/>
              </a:ext>
            </a:extLst>
          </p:cNvPr>
          <p:cNvSpPr txBox="1">
            <a:spLocks/>
          </p:cNvSpPr>
          <p:nvPr/>
        </p:nvSpPr>
        <p:spPr>
          <a:xfrm>
            <a:off x="7698173" y="6332884"/>
            <a:ext cx="1252729" cy="27384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0F337DAB-5D39-484D-ABF0-36F309939AFF}" type="slidenum">
              <a:rPr lang="en-US" smtClean="0"/>
              <a:pPr algn="r"/>
              <a:t>8</a:t>
            </a:fld>
            <a:endParaRPr lang="en-US" dirty="0"/>
          </a:p>
        </p:txBody>
      </p:sp>
    </p:spTree>
    <p:extLst>
      <p:ext uri="{BB962C8B-B14F-4D97-AF65-F5344CB8AC3E}">
        <p14:creationId xmlns:p14="http://schemas.microsoft.com/office/powerpoint/2010/main" val="2102722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46D50-86F7-5D43-A405-693086B0EC7C}"/>
              </a:ext>
            </a:extLst>
          </p:cNvPr>
          <p:cNvSpPr>
            <a:spLocks noGrp="1"/>
          </p:cNvSpPr>
          <p:nvPr>
            <p:ph type="title"/>
          </p:nvPr>
        </p:nvSpPr>
        <p:spPr/>
        <p:txBody>
          <a:bodyPr>
            <a:normAutofit fontScale="90000"/>
          </a:bodyPr>
          <a:lstStyle/>
          <a:p>
            <a:r>
              <a:rPr lang="en-US" dirty="0"/>
              <a:t>Project Overview</a:t>
            </a:r>
          </a:p>
        </p:txBody>
      </p:sp>
      <p:pic>
        <p:nvPicPr>
          <p:cNvPr id="20" name="Picture 19">
            <a:extLst>
              <a:ext uri="{FF2B5EF4-FFF2-40B4-BE49-F238E27FC236}">
                <a16:creationId xmlns:a16="http://schemas.microsoft.com/office/drawing/2014/main" id="{8C0F8DE0-F58A-4D4F-AB78-BC1BAC651FD4}"/>
              </a:ext>
            </a:extLst>
          </p:cNvPr>
          <p:cNvPicPr>
            <a:picLocks noChangeAspect="1"/>
          </p:cNvPicPr>
          <p:nvPr/>
        </p:nvPicPr>
        <p:blipFill>
          <a:blip r:embed="rId2"/>
          <a:stretch>
            <a:fillRect/>
          </a:stretch>
        </p:blipFill>
        <p:spPr>
          <a:xfrm>
            <a:off x="0" y="1790700"/>
            <a:ext cx="9144000" cy="4229100"/>
          </a:xfrm>
          <a:prstGeom prst="rect">
            <a:avLst/>
          </a:prstGeom>
        </p:spPr>
      </p:pic>
      <p:sp>
        <p:nvSpPr>
          <p:cNvPr id="21" name="Slide Number Placeholder 3">
            <a:extLst>
              <a:ext uri="{FF2B5EF4-FFF2-40B4-BE49-F238E27FC236}">
                <a16:creationId xmlns:a16="http://schemas.microsoft.com/office/drawing/2014/main" id="{BCEBBE92-6212-E04D-937C-DD8019028932}"/>
              </a:ext>
            </a:extLst>
          </p:cNvPr>
          <p:cNvSpPr txBox="1">
            <a:spLocks/>
          </p:cNvSpPr>
          <p:nvPr/>
        </p:nvSpPr>
        <p:spPr>
          <a:xfrm>
            <a:off x="8534400" y="6258296"/>
            <a:ext cx="609600" cy="30282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E0B1CA8-1292-7446-870E-0C4B0F65C9B0}" type="slidenum">
              <a:rPr lang="en-US"/>
              <a:t>9</a:t>
            </a:fld>
            <a:endParaRPr lang="en-US" dirty="0"/>
          </a:p>
        </p:txBody>
      </p:sp>
    </p:spTree>
    <p:extLst>
      <p:ext uri="{BB962C8B-B14F-4D97-AF65-F5344CB8AC3E}">
        <p14:creationId xmlns:p14="http://schemas.microsoft.com/office/powerpoint/2010/main" val="41942082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7925</TotalTime>
  <Words>411</Words>
  <Application>Microsoft Office PowerPoint</Application>
  <PresentationFormat>On-screen Show (4:3)</PresentationFormat>
  <Paragraphs>62</Paragraphs>
  <Slides>10</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10</vt:i4>
      </vt:variant>
    </vt:vector>
  </HeadingPairs>
  <TitlesOfParts>
    <vt:vector size="15" baseType="lpstr">
      <vt:lpstr>Arial</vt:lpstr>
      <vt:lpstr>Calibri</vt:lpstr>
      <vt:lpstr>Courier New</vt:lpstr>
      <vt:lpstr>Office Theme</vt:lpstr>
      <vt:lpstr>Custom Design</vt:lpstr>
      <vt:lpstr>Outcome Measure Harmonization and Data Infrastructure for Patient Centered Outcomes Research in Depression</vt:lpstr>
      <vt:lpstr>Funding</vt:lpstr>
      <vt:lpstr>PowerPoint Presentation</vt:lpstr>
      <vt:lpstr>Outcome Measures Framework (OMF)</vt:lpstr>
      <vt:lpstr>Outcome Measures Framework (OMF)</vt:lpstr>
      <vt:lpstr>Harmonization using the OMF</vt:lpstr>
      <vt:lpstr>Potential Barriers</vt:lpstr>
      <vt:lpstr>Project Purpose and Objectives</vt:lpstr>
      <vt:lpstr>Project Overview</vt:lpstr>
      <vt:lpstr>Depression Outcome Measures</vt:lpstr>
    </vt:vector>
  </TitlesOfParts>
  <Company>DHHS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DHHS</dc:creator>
  <cp:lastModifiedBy>Bob Dolin</cp:lastModifiedBy>
  <cp:revision>106</cp:revision>
  <cp:lastPrinted>2019-07-16T22:05:13Z</cp:lastPrinted>
  <dcterms:created xsi:type="dcterms:W3CDTF">2013-09-03T18:05:51Z</dcterms:created>
  <dcterms:modified xsi:type="dcterms:W3CDTF">2020-09-15T21:05:57Z</dcterms:modified>
</cp:coreProperties>
</file>

<file path=docProps/thumbnail.jpeg>
</file>